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0"/>
  </p:notesMasterIdLst>
  <p:sldIdLst>
    <p:sldId id="277" r:id="rId6"/>
    <p:sldId id="278" r:id="rId7"/>
    <p:sldId id="313" r:id="rId8"/>
    <p:sldId id="296" r:id="rId9"/>
    <p:sldId id="280" r:id="rId10"/>
    <p:sldId id="298" r:id="rId11"/>
    <p:sldId id="312" r:id="rId12"/>
    <p:sldId id="295" r:id="rId13"/>
    <p:sldId id="284" r:id="rId14"/>
    <p:sldId id="286" r:id="rId15"/>
    <p:sldId id="311" r:id="rId16"/>
    <p:sldId id="293" r:id="rId17"/>
    <p:sldId id="294" r:id="rId18"/>
    <p:sldId id="276" r:id="rId19"/>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BCBEC0"/>
    <a:srgbClr val="E6E7E8"/>
    <a:srgbClr val="006325"/>
    <a:srgbClr val="FFD45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06/06/2019</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B59475FA-141D-4A59-BBF9-BE44D84EF8AA}" type="slidenum">
              <a:rPr lang="en-US" smtClean="0"/>
              <a:pPr/>
              <a:t>1</a:t>
            </a:fld>
            <a:endParaRPr lang="en-US" smtClean="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dirty="0" smtClean="0"/>
          </a:p>
          <a:p>
            <a:pPr eaLnBrk="1" hangingPunct="1"/>
            <a:endParaRPr lang="en-US" dirty="0" smtClean="0"/>
          </a:p>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8</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9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7"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1219200" y="4463075"/>
            <a:ext cx="7341288" cy="1661993"/>
          </a:xfrm>
          <a:prstGeom prst="rect">
            <a:avLst/>
          </a:prstGeom>
          <a:noFill/>
          <a:ln w="9525">
            <a:noFill/>
            <a:miter lim="800000"/>
            <a:headEnd/>
            <a:tailEnd/>
          </a:ln>
        </p:spPr>
        <p:txBody>
          <a:bodyPr wrap="square">
            <a:spAutoFit/>
          </a:bodyPr>
          <a:lstStyle/>
          <a:p>
            <a:pPr algn="ctr"/>
            <a:r>
              <a:rPr lang="en-US" sz="2800" b="1" dirty="0"/>
              <a:t>Administrative Permit Case Number </a:t>
            </a:r>
            <a:r>
              <a:rPr lang="en-US" sz="2800" b="1" dirty="0" smtClean="0"/>
              <a:t>WADMIN19-0008 Carlson and Associates </a:t>
            </a:r>
          </a:p>
          <a:p>
            <a:pPr algn="ctr"/>
            <a:r>
              <a:rPr lang="en-US" sz="2800" b="1" dirty="0" smtClean="0"/>
              <a:t>(Mays Building)</a:t>
            </a:r>
            <a:endParaRPr lang="en-US" sz="1200" b="1" dirty="0"/>
          </a:p>
          <a:p>
            <a:pPr>
              <a:spcBef>
                <a:spcPct val="50000"/>
              </a:spcBef>
            </a:pPr>
            <a:endParaRPr lang="en-US" sz="1200" b="1" dirty="0">
              <a:solidFill>
                <a:srgbClr val="D81F2A"/>
              </a:solidFill>
            </a:endParaRPr>
          </a:p>
        </p:txBody>
      </p:sp>
      <p:sp>
        <p:nvSpPr>
          <p:cNvPr id="5125" name="Text Box 5"/>
          <p:cNvSpPr txBox="1">
            <a:spLocks noChangeArrowheads="1"/>
          </p:cNvSpPr>
          <p:nvPr/>
        </p:nvSpPr>
        <p:spPr bwMode="auto">
          <a:xfrm>
            <a:off x="1101965" y="0"/>
            <a:ext cx="7924799" cy="1077218"/>
          </a:xfrm>
          <a:prstGeom prst="rect">
            <a:avLst/>
          </a:prstGeom>
          <a:noFill/>
          <a:ln w="9525">
            <a:noFill/>
            <a:miter lim="800000"/>
            <a:headEnd/>
            <a:tailEnd/>
          </a:ln>
        </p:spPr>
        <p:txBody>
          <a:bodyPr wrap="square">
            <a:spAutoFit/>
          </a:bodyPr>
          <a:lstStyle/>
          <a:p>
            <a:pPr algn="ctr">
              <a:spcBef>
                <a:spcPct val="50000"/>
              </a:spcBef>
            </a:pPr>
            <a:r>
              <a:rPr lang="en-US" sz="3200" b="1" dirty="0">
                <a:solidFill>
                  <a:schemeClr val="bg1"/>
                </a:solidFill>
              </a:rPr>
              <a:t>Washoe County Board of Adjustment</a:t>
            </a:r>
          </a:p>
          <a:p>
            <a:pPr algn="ctr"/>
            <a:r>
              <a:rPr lang="en-US" sz="3200" b="1" dirty="0" smtClean="0">
                <a:solidFill>
                  <a:schemeClr val="bg1"/>
                </a:solidFill>
              </a:rPr>
              <a:t>June 6, 2019</a:t>
            </a:r>
            <a:endParaRPr lang="en-US" sz="3200" b="1"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077217"/>
            <a:ext cx="4419600" cy="3311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05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19200" y="76200"/>
            <a:ext cx="6096000" cy="792162"/>
          </a:xfrm>
        </p:spPr>
        <p:txBody>
          <a:bodyPr/>
          <a:lstStyle/>
          <a:p>
            <a:r>
              <a:rPr lang="en-US" sz="4800" dirty="0">
                <a:solidFill>
                  <a:schemeClr val="bg1"/>
                </a:solidFill>
              </a:rPr>
              <a:t>Case Description</a:t>
            </a:r>
            <a:endParaRPr lang="en-US" sz="4800" dirty="0">
              <a:solidFill>
                <a:schemeClr val="bg1"/>
              </a:solidFill>
              <a:latin typeface="+mn-lt"/>
              <a:ea typeface="+mn-ea"/>
              <a:cs typeface="+mn-cs"/>
            </a:endParaRPr>
          </a:p>
        </p:txBody>
      </p:sp>
      <p:sp>
        <p:nvSpPr>
          <p:cNvPr id="2" name="TextBox 1"/>
          <p:cNvSpPr txBox="1"/>
          <p:nvPr/>
        </p:nvSpPr>
        <p:spPr>
          <a:xfrm>
            <a:off x="304800" y="1219200"/>
            <a:ext cx="8458200" cy="369332"/>
          </a:xfrm>
          <a:prstGeom prst="rect">
            <a:avLst/>
          </a:prstGeom>
          <a:noFill/>
        </p:spPr>
        <p:txBody>
          <a:bodyPr wrap="square" rtlCol="0">
            <a:spAutoFit/>
          </a:bodyPr>
          <a:lstStyle/>
          <a:p>
            <a:endParaRPr lang="en-US" dirty="0"/>
          </a:p>
        </p:txBody>
      </p:sp>
      <p:sp>
        <p:nvSpPr>
          <p:cNvPr id="3" name="TextBox 2"/>
          <p:cNvSpPr txBox="1"/>
          <p:nvPr/>
        </p:nvSpPr>
        <p:spPr>
          <a:xfrm>
            <a:off x="228600" y="914400"/>
            <a:ext cx="8686800" cy="5016758"/>
          </a:xfrm>
          <a:prstGeom prst="rect">
            <a:avLst/>
          </a:prstGeom>
          <a:noFill/>
        </p:spPr>
        <p:txBody>
          <a:bodyPr wrap="square" rtlCol="0">
            <a:spAutoFit/>
          </a:bodyPr>
          <a:lstStyle/>
          <a:p>
            <a:pPr algn="just"/>
            <a:r>
              <a:rPr lang="en-US" sz="3200" dirty="0"/>
              <a:t>For possible action, hearing, and discussion to approve an administrative permit to allow the conversion of a portion of the first floor of an existing commercial office building into four residential apartments. The first floor of the building is 3662 square feet in size, approximately 600 square feet is proposed to remain as a commercial office and approximately 3000 square feet is proposed to be converted into residential space.</a:t>
            </a:r>
          </a:p>
        </p:txBody>
      </p:sp>
    </p:spTree>
    <p:extLst>
      <p:ext uri="{BB962C8B-B14F-4D97-AF65-F5344CB8AC3E}">
        <p14:creationId xmlns:p14="http://schemas.microsoft.com/office/powerpoint/2010/main" val="22695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19200" y="76200"/>
            <a:ext cx="6096000" cy="792162"/>
          </a:xfrm>
        </p:spPr>
        <p:txBody>
          <a:bodyPr/>
          <a:lstStyle/>
          <a:p>
            <a:r>
              <a:rPr lang="en-US" sz="4800" dirty="0">
                <a:solidFill>
                  <a:schemeClr val="bg1"/>
                </a:solidFill>
              </a:rPr>
              <a:t>Case </a:t>
            </a:r>
            <a:r>
              <a:rPr lang="en-US" sz="4800" dirty="0" smtClean="0">
                <a:solidFill>
                  <a:schemeClr val="bg1"/>
                </a:solidFill>
              </a:rPr>
              <a:t>History</a:t>
            </a:r>
            <a:endParaRPr lang="en-US" sz="4800" dirty="0">
              <a:solidFill>
                <a:schemeClr val="bg1"/>
              </a:solidFill>
              <a:latin typeface="+mn-lt"/>
              <a:ea typeface="+mn-ea"/>
              <a:cs typeface="+mn-cs"/>
            </a:endParaRPr>
          </a:p>
        </p:txBody>
      </p:sp>
      <p:sp>
        <p:nvSpPr>
          <p:cNvPr id="2" name="TextBox 1"/>
          <p:cNvSpPr txBox="1"/>
          <p:nvPr/>
        </p:nvSpPr>
        <p:spPr>
          <a:xfrm>
            <a:off x="304800" y="1219200"/>
            <a:ext cx="8458200" cy="369332"/>
          </a:xfrm>
          <a:prstGeom prst="rect">
            <a:avLst/>
          </a:prstGeom>
          <a:noFill/>
        </p:spPr>
        <p:txBody>
          <a:bodyPr wrap="square" rtlCol="0">
            <a:spAutoFit/>
          </a:bodyPr>
          <a:lstStyle/>
          <a:p>
            <a:endParaRPr lang="en-US" dirty="0"/>
          </a:p>
        </p:txBody>
      </p:sp>
      <p:sp>
        <p:nvSpPr>
          <p:cNvPr id="3" name="TextBox 2"/>
          <p:cNvSpPr txBox="1"/>
          <p:nvPr/>
        </p:nvSpPr>
        <p:spPr>
          <a:xfrm>
            <a:off x="190500" y="1752600"/>
            <a:ext cx="8686800" cy="2554545"/>
          </a:xfrm>
          <a:prstGeom prst="rect">
            <a:avLst/>
          </a:prstGeom>
          <a:noFill/>
        </p:spPr>
        <p:txBody>
          <a:bodyPr wrap="square" rtlCol="0">
            <a:spAutoFit/>
          </a:bodyPr>
          <a:lstStyle/>
          <a:p>
            <a:pPr algn="just"/>
            <a:r>
              <a:rPr lang="en-US" sz="3200" b="1" dirty="0" smtClean="0"/>
              <a:t>This project was previously approved in February of 2017.</a:t>
            </a:r>
          </a:p>
          <a:p>
            <a:pPr algn="just"/>
            <a:endParaRPr lang="en-US" sz="3200" b="1" dirty="0"/>
          </a:p>
          <a:p>
            <a:pPr algn="just"/>
            <a:r>
              <a:rPr lang="en-US" sz="3200" b="1" dirty="0" smtClean="0"/>
              <a:t>That approval expired prior to submission of complete building plans.</a:t>
            </a:r>
            <a:endParaRPr lang="en-US" sz="3200" b="1" dirty="0"/>
          </a:p>
        </p:txBody>
      </p:sp>
    </p:spTree>
    <p:extLst>
      <p:ext uri="{BB962C8B-B14F-4D97-AF65-F5344CB8AC3E}">
        <p14:creationId xmlns:p14="http://schemas.microsoft.com/office/powerpoint/2010/main" val="2948473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09600" y="1143000"/>
            <a:ext cx="3581400" cy="792162"/>
          </a:xfrm>
        </p:spPr>
        <p:txBody>
          <a:bodyPr/>
          <a:lstStyle/>
          <a:p>
            <a:pPr algn="l" eaLnBrk="1" hangingPunct="1"/>
            <a:r>
              <a:rPr lang="en-US" sz="4800" dirty="0" smtClean="0">
                <a:solidFill>
                  <a:schemeClr val="tx1"/>
                </a:solidFill>
                <a:latin typeface="+mn-lt"/>
                <a:ea typeface="+mn-ea"/>
                <a:cs typeface="+mn-cs"/>
              </a:rPr>
              <a:t>Vicinity</a:t>
            </a:r>
            <a:br>
              <a:rPr lang="en-US" sz="4800" dirty="0" smtClean="0">
                <a:solidFill>
                  <a:schemeClr val="tx1"/>
                </a:solidFill>
                <a:latin typeface="+mn-lt"/>
                <a:ea typeface="+mn-ea"/>
                <a:cs typeface="+mn-cs"/>
              </a:rPr>
            </a:br>
            <a:r>
              <a:rPr lang="en-US" sz="4800" dirty="0" smtClean="0">
                <a:solidFill>
                  <a:schemeClr val="tx1"/>
                </a:solidFill>
                <a:latin typeface="+mn-lt"/>
                <a:ea typeface="+mn-ea"/>
                <a:cs typeface="+mn-cs"/>
              </a:rPr>
              <a:t> </a:t>
            </a:r>
            <a:r>
              <a:rPr lang="en-US" sz="4800" dirty="0">
                <a:solidFill>
                  <a:schemeClr val="tx1"/>
                </a:solidFill>
                <a:latin typeface="+mn-lt"/>
                <a:ea typeface="+mn-ea"/>
                <a:cs typeface="+mn-cs"/>
              </a:rPr>
              <a:t>Map</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112713"/>
            <a:ext cx="5943600" cy="663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8099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38100"/>
            <a:ext cx="4346575" cy="838200"/>
          </a:xfrm>
        </p:spPr>
        <p:txBody>
          <a:bodyPr/>
          <a:lstStyle/>
          <a:p>
            <a:pPr algn="l"/>
            <a:r>
              <a:rPr lang="en-US" sz="4800" dirty="0" smtClean="0">
                <a:solidFill>
                  <a:schemeClr val="bg1"/>
                </a:solidFill>
                <a:latin typeface="+mn-lt"/>
                <a:ea typeface="+mn-ea"/>
                <a:cs typeface="+mn-cs"/>
              </a:rPr>
              <a:t>Site Plan</a:t>
            </a:r>
            <a:endParaRPr lang="en-US" sz="4800" dirty="0">
              <a:solidFill>
                <a:schemeClr val="bg1"/>
              </a:solidFill>
              <a:latin typeface="+mn-lt"/>
              <a:ea typeface="+mn-ea"/>
              <a:cs typeface="+mn-cs"/>
            </a:endParaRPr>
          </a:p>
        </p:txBody>
      </p:sp>
      <p:sp>
        <p:nvSpPr>
          <p:cNvPr id="3" name="Content Placeholder 2"/>
          <p:cNvSpPr>
            <a:spLocks noGrp="1"/>
          </p:cNvSpPr>
          <p:nvPr>
            <p:ph idx="1"/>
          </p:nvPr>
        </p:nvSpPr>
        <p:spPr>
          <a:xfrm>
            <a:off x="1141413" y="1601788"/>
            <a:ext cx="7772400" cy="4114800"/>
          </a:xfrm>
        </p:spPr>
        <p:txBody>
          <a:bodyPr/>
          <a:lstStyle/>
          <a:p>
            <a:pPr marL="0" indent="0">
              <a:buNone/>
            </a:pPr>
            <a:endParaRPr lang="en-US" dirty="0"/>
          </a:p>
          <a:p>
            <a:pPr marL="0" indent="0">
              <a:buNone/>
            </a:pP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22182" y="-7732"/>
            <a:ext cx="5890037" cy="76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146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76200"/>
            <a:ext cx="5029200" cy="792162"/>
          </a:xfrm>
        </p:spPr>
        <p:txBody>
          <a:bodyPr/>
          <a:lstStyle/>
          <a:p>
            <a:r>
              <a:rPr lang="en-US" sz="4800" dirty="0">
                <a:solidFill>
                  <a:schemeClr val="bg1"/>
                </a:solidFill>
                <a:latin typeface="+mn-lt"/>
                <a:ea typeface="+mn-ea"/>
                <a:cs typeface="+mn-cs"/>
              </a:rPr>
              <a:t>Analysis</a:t>
            </a:r>
          </a:p>
        </p:txBody>
      </p:sp>
      <p:sp>
        <p:nvSpPr>
          <p:cNvPr id="4" name="Rectangle 3"/>
          <p:cNvSpPr/>
          <p:nvPr/>
        </p:nvSpPr>
        <p:spPr>
          <a:xfrm>
            <a:off x="228600" y="914400"/>
            <a:ext cx="8763000" cy="5078313"/>
          </a:xfrm>
          <a:prstGeom prst="rect">
            <a:avLst/>
          </a:prstGeom>
        </p:spPr>
        <p:txBody>
          <a:bodyPr wrap="square">
            <a:spAutoFit/>
          </a:bodyPr>
          <a:lstStyle/>
          <a:p>
            <a:pPr marL="571500" indent="-571500" algn="just">
              <a:buFont typeface="Arial" panose="020B0604020202020204" pitchFamily="34" charset="0"/>
              <a:buChar char="•"/>
            </a:pPr>
            <a:r>
              <a:rPr lang="en-US" sz="3600" dirty="0" smtClean="0"/>
              <a:t>Zoned MDU (11 dwellings allowed, 10 proposed)</a:t>
            </a:r>
          </a:p>
          <a:p>
            <a:pPr marL="571500" indent="-571500" algn="just">
              <a:buFont typeface="Arial" panose="020B0604020202020204" pitchFamily="34" charset="0"/>
              <a:buChar char="•"/>
            </a:pPr>
            <a:r>
              <a:rPr lang="en-US" sz="3600" dirty="0" smtClean="0"/>
              <a:t>Exterior of building will not be modified</a:t>
            </a:r>
          </a:p>
          <a:p>
            <a:pPr marL="571500" indent="-571500" algn="just">
              <a:buFont typeface="Arial" panose="020B0604020202020204" pitchFamily="34" charset="0"/>
              <a:buChar char="•"/>
            </a:pPr>
            <a:r>
              <a:rPr lang="en-US" sz="3600" dirty="0" smtClean="0"/>
              <a:t>Surrounded by residential uses</a:t>
            </a:r>
          </a:p>
          <a:p>
            <a:pPr marL="571500" indent="-571500" algn="just">
              <a:buFont typeface="Arial" panose="020B0604020202020204" pitchFamily="34" charset="0"/>
              <a:buChar char="•"/>
            </a:pPr>
            <a:r>
              <a:rPr lang="en-US" sz="3600" dirty="0" smtClean="0"/>
              <a:t>Current Code must be met</a:t>
            </a:r>
          </a:p>
          <a:p>
            <a:pPr marL="1028700" lvl="1" indent="-571500" algn="just">
              <a:buFont typeface="Arial" panose="020B0604020202020204" pitchFamily="34" charset="0"/>
              <a:buChar char="•"/>
            </a:pPr>
            <a:r>
              <a:rPr lang="en-US" sz="3600" dirty="0" smtClean="0"/>
              <a:t>Lighting</a:t>
            </a:r>
          </a:p>
          <a:p>
            <a:pPr marL="1028700" lvl="1" indent="-571500" algn="just">
              <a:buFont typeface="Arial" panose="020B0604020202020204" pitchFamily="34" charset="0"/>
              <a:buChar char="•"/>
            </a:pPr>
            <a:r>
              <a:rPr lang="en-US" sz="3600" dirty="0" smtClean="0"/>
              <a:t>Landscaping</a:t>
            </a:r>
          </a:p>
          <a:p>
            <a:pPr marL="1028700" lvl="1" indent="-571500" algn="just">
              <a:buFont typeface="Arial" panose="020B0604020202020204" pitchFamily="34" charset="0"/>
              <a:buChar char="•"/>
            </a:pPr>
            <a:r>
              <a:rPr lang="en-US" sz="3600" dirty="0" smtClean="0"/>
              <a:t>Buffering</a:t>
            </a:r>
          </a:p>
          <a:p>
            <a:pPr marL="1028700" lvl="1" indent="-571500" algn="just">
              <a:buFont typeface="Arial" panose="020B0604020202020204" pitchFamily="34" charset="0"/>
              <a:buChar char="•"/>
            </a:pPr>
            <a:r>
              <a:rPr lang="en-US" sz="3600" dirty="0" smtClean="0"/>
              <a:t>Parking</a:t>
            </a:r>
            <a:endParaRPr lang="en-US" sz="3600" dirty="0"/>
          </a:p>
        </p:txBody>
      </p:sp>
    </p:spTree>
    <p:extLst>
      <p:ext uri="{BB962C8B-B14F-4D97-AF65-F5344CB8AC3E}">
        <p14:creationId xmlns:p14="http://schemas.microsoft.com/office/powerpoint/2010/main" val="38622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76200"/>
            <a:ext cx="5029200" cy="792162"/>
          </a:xfrm>
        </p:spPr>
        <p:txBody>
          <a:bodyPr/>
          <a:lstStyle/>
          <a:p>
            <a:r>
              <a:rPr lang="en-US" sz="4800" dirty="0">
                <a:solidFill>
                  <a:schemeClr val="bg1"/>
                </a:solidFill>
                <a:latin typeface="+mn-lt"/>
                <a:ea typeface="+mn-ea"/>
                <a:cs typeface="+mn-cs"/>
              </a:rPr>
              <a:t>Analysis</a:t>
            </a:r>
          </a:p>
        </p:txBody>
      </p:sp>
      <p:sp>
        <p:nvSpPr>
          <p:cNvPr id="4" name="Rectangle 3"/>
          <p:cNvSpPr/>
          <p:nvPr/>
        </p:nvSpPr>
        <p:spPr>
          <a:xfrm>
            <a:off x="228600" y="914400"/>
            <a:ext cx="8763000" cy="1754326"/>
          </a:xfrm>
          <a:prstGeom prst="rect">
            <a:avLst/>
          </a:prstGeom>
        </p:spPr>
        <p:txBody>
          <a:bodyPr wrap="square">
            <a:spAutoFit/>
          </a:bodyPr>
          <a:lstStyle/>
          <a:p>
            <a:pPr marL="571500" indent="-571500" algn="just">
              <a:buFont typeface="Arial" panose="020B0604020202020204" pitchFamily="34" charset="0"/>
              <a:buChar char="•"/>
            </a:pPr>
            <a:r>
              <a:rPr lang="en-US" sz="3600" dirty="0" smtClean="0"/>
              <a:t>Landscaping has been modified by Director to provide for Fire access.</a:t>
            </a:r>
          </a:p>
          <a:p>
            <a:pPr marL="571500" indent="-571500" algn="just">
              <a:buFont typeface="Arial" panose="020B0604020202020204" pitchFamily="34" charset="0"/>
              <a:buChar char="•"/>
            </a:pPr>
            <a:endParaRPr lang="en-US" sz="3600" dirty="0"/>
          </a:p>
        </p:txBody>
      </p:sp>
    </p:spTree>
    <p:extLst>
      <p:ext uri="{BB962C8B-B14F-4D97-AF65-F5344CB8AC3E}">
        <p14:creationId xmlns:p14="http://schemas.microsoft.com/office/powerpoint/2010/main" val="1263609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2344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itle 1"/>
          <p:cNvSpPr txBox="1">
            <a:spLocks/>
          </p:cNvSpPr>
          <p:nvPr/>
        </p:nvSpPr>
        <p:spPr>
          <a:xfrm>
            <a:off x="4724400" y="990600"/>
            <a:ext cx="4648200" cy="838200"/>
          </a:xfrm>
          <a:prstGeom prst="rect">
            <a:avLst/>
          </a:prstGeom>
        </p:spPr>
        <p:txBody>
          <a:bodyPr/>
          <a:lstStyle>
            <a:lvl1pPr algn="ctr" defTabSz="914400" rtl="0" eaLnBrk="1" latinLnBrk="0" hangingPunct="1">
              <a:spcBef>
                <a:spcPct val="0"/>
              </a:spcBef>
              <a:buNone/>
              <a:defRPr sz="4400" b="1" kern="1200">
                <a:solidFill>
                  <a:schemeClr val="bg1">
                    <a:lumMod val="95000"/>
                  </a:schemeClr>
                </a:solidFill>
                <a:latin typeface="+mj-lt"/>
                <a:ea typeface="+mj-ea"/>
                <a:cs typeface="+mj-cs"/>
              </a:defRPr>
            </a:lvl1pPr>
          </a:lstStyle>
          <a:p>
            <a:r>
              <a:rPr lang="en-US" sz="4800" dirty="0" smtClean="0">
                <a:solidFill>
                  <a:schemeClr val="tx1"/>
                </a:solidFill>
                <a:latin typeface="+mn-lt"/>
                <a:ea typeface="+mn-ea"/>
                <a:cs typeface="+mn-cs"/>
              </a:rPr>
              <a:t>Public </a:t>
            </a:r>
          </a:p>
          <a:p>
            <a:r>
              <a:rPr lang="en-US" sz="4800" dirty="0" smtClean="0">
                <a:solidFill>
                  <a:schemeClr val="tx1"/>
                </a:solidFill>
                <a:latin typeface="+mn-lt"/>
                <a:ea typeface="+mn-ea"/>
                <a:cs typeface="+mn-cs"/>
              </a:rPr>
              <a:t>Notice</a:t>
            </a:r>
            <a:endParaRPr lang="en-US" sz="4800" dirty="0">
              <a:solidFill>
                <a:schemeClr val="tx1"/>
              </a:solidFill>
              <a:latin typeface="+mn-lt"/>
              <a:ea typeface="+mn-ea"/>
              <a:cs typeface="+mn-cs"/>
            </a:endParaRPr>
          </a:p>
        </p:txBody>
      </p:sp>
      <p:pic>
        <p:nvPicPr>
          <p:cNvPr id="2050" name="Picture 2" descr="C:\Users\rpelham\OneDrive - Washoe County\My Documents\2019 Cases\WADMIN19-0008_Tim_Carlson_795_Mays_Building\Noticing\WADMIN19-0008_Notice_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76200"/>
            <a:ext cx="51816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360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467600" cy="838200"/>
          </a:xfrm>
        </p:spPr>
        <p:txBody>
          <a:bodyPr/>
          <a:lstStyle/>
          <a:p>
            <a:r>
              <a:rPr lang="en-US" sz="4800" dirty="0">
                <a:solidFill>
                  <a:schemeClr val="bg1"/>
                </a:solidFill>
                <a:latin typeface="+mn-lt"/>
                <a:ea typeface="+mn-ea"/>
                <a:cs typeface="+mn-cs"/>
              </a:rPr>
              <a:t>Conditions of Approval</a:t>
            </a:r>
          </a:p>
        </p:txBody>
      </p:sp>
      <p:sp>
        <p:nvSpPr>
          <p:cNvPr id="3" name="Content Placeholder 2"/>
          <p:cNvSpPr>
            <a:spLocks noGrp="1"/>
          </p:cNvSpPr>
          <p:nvPr>
            <p:ph idx="1"/>
          </p:nvPr>
        </p:nvSpPr>
        <p:spPr/>
        <p:txBody>
          <a:bodyPr/>
          <a:lstStyle/>
          <a:p>
            <a:pPr algn="just"/>
            <a:r>
              <a:rPr lang="en-US" dirty="0" smtClean="0"/>
              <a:t>Standard conditions, generally relating to meeting current Development Code requirements.</a:t>
            </a:r>
          </a:p>
          <a:p>
            <a:pPr algn="just"/>
            <a:r>
              <a:rPr lang="en-US" dirty="0" smtClean="0"/>
              <a:t>Plans must be submitted within one year.</a:t>
            </a:r>
          </a:p>
          <a:p>
            <a:pPr algn="just"/>
            <a:r>
              <a:rPr lang="en-US" dirty="0" smtClean="0"/>
              <a:t>Plans must be issued within two years.</a:t>
            </a:r>
            <a:endParaRPr lang="en-US" dirty="0"/>
          </a:p>
        </p:txBody>
      </p:sp>
    </p:spTree>
    <p:extLst>
      <p:ext uri="{BB962C8B-B14F-4D97-AF65-F5344CB8AC3E}">
        <p14:creationId xmlns:p14="http://schemas.microsoft.com/office/powerpoint/2010/main" val="2187324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219200" y="0"/>
            <a:ext cx="7848600" cy="9882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4400" b="1" dirty="0" smtClean="0">
                <a:solidFill>
                  <a:schemeClr val="bg1"/>
                </a:solidFill>
              </a:rPr>
              <a:t>Administrative Permit </a:t>
            </a:r>
            <a:r>
              <a:rPr lang="en-US" sz="4400" b="1" dirty="0">
                <a:solidFill>
                  <a:schemeClr val="bg1"/>
                </a:solidFill>
              </a:rPr>
              <a:t>Findings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295400"/>
            <a:ext cx="8638068"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6084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219200" y="0"/>
            <a:ext cx="7848600" cy="9882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4400" b="1" dirty="0" smtClean="0">
                <a:solidFill>
                  <a:schemeClr val="bg1"/>
                </a:solidFill>
              </a:rPr>
              <a:t>Administrative Permit </a:t>
            </a:r>
            <a:r>
              <a:rPr lang="en-US" sz="4400" b="1" dirty="0">
                <a:solidFill>
                  <a:schemeClr val="bg1"/>
                </a:solidFill>
              </a:rPr>
              <a:t>Findings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1066800"/>
            <a:ext cx="8817351"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0930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1236663" y="76200"/>
            <a:ext cx="7742238" cy="684212"/>
          </a:xfrm>
        </p:spPr>
        <p:txBody>
          <a:bodyPr/>
          <a:lstStyle/>
          <a:p>
            <a:r>
              <a:rPr lang="en-US" dirty="0">
                <a:solidFill>
                  <a:schemeClr val="bg1"/>
                </a:solidFill>
                <a:latin typeface="+mn-lt"/>
                <a:ea typeface="+mn-ea"/>
                <a:cs typeface="+mn-cs"/>
              </a:rPr>
              <a:t>Recommendation</a:t>
            </a:r>
          </a:p>
        </p:txBody>
      </p:sp>
      <p:sp>
        <p:nvSpPr>
          <p:cNvPr id="7" name="Text Box 6"/>
          <p:cNvSpPr txBox="1">
            <a:spLocks noChangeArrowheads="1"/>
          </p:cNvSpPr>
          <p:nvPr/>
        </p:nvSpPr>
        <p:spPr bwMode="auto">
          <a:xfrm>
            <a:off x="228600" y="914400"/>
            <a:ext cx="8763000" cy="5078313"/>
          </a:xfrm>
          <a:prstGeom prst="rect">
            <a:avLst/>
          </a:prstGeom>
          <a:noFill/>
          <a:ln w="9525">
            <a:noFill/>
            <a:miter lim="800000"/>
            <a:headEnd/>
            <a:tailEnd/>
          </a:ln>
          <a:effectLst/>
        </p:spPr>
        <p:txBody>
          <a:bodyPr wrap="square">
            <a:spAutoFit/>
          </a:bodyPr>
          <a:lstStyle/>
          <a:p>
            <a:pPr algn="just">
              <a:spcBef>
                <a:spcPct val="50000"/>
              </a:spcBef>
            </a:pPr>
            <a:r>
              <a:rPr lang="en-US" sz="3600" dirty="0">
                <a:effectLst>
                  <a:glow rad="127000">
                    <a:srgbClr val="FFFF00"/>
                  </a:glow>
                </a:effectLst>
              </a:rPr>
              <a:t>Those agencies which reviewed the application recommended conditions in support of approval of the project.  Therefore, after a thorough analysis and review, Administrative Permit Case Number WADMIN19-0008 is being recommended for approval with conditions. Staff offers the following motion for the Board’s consideration. </a:t>
            </a:r>
          </a:p>
        </p:txBody>
      </p:sp>
    </p:spTree>
    <p:extLst>
      <p:ext uri="{BB962C8B-B14F-4D97-AF65-F5344CB8AC3E}">
        <p14:creationId xmlns:p14="http://schemas.microsoft.com/office/powerpoint/2010/main" val="1055056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110481"/>
            <a:ext cx="6514583" cy="73914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400" b="1" dirty="0">
                <a:solidFill>
                  <a:schemeClr val="bg1"/>
                </a:solidFill>
                <a:effectLst>
                  <a:outerShdw blurRad="88900" dist="190500" dir="8100000" algn="tr" rotWithShape="0">
                    <a:prstClr val="black">
                      <a:alpha val="90000"/>
                    </a:prstClr>
                  </a:outerShdw>
                </a:effectLst>
              </a:rPr>
              <a:t>Possible Motion</a:t>
            </a:r>
          </a:p>
        </p:txBody>
      </p:sp>
      <p:sp>
        <p:nvSpPr>
          <p:cNvPr id="2" name="TextBox 1"/>
          <p:cNvSpPr txBox="1"/>
          <p:nvPr/>
        </p:nvSpPr>
        <p:spPr>
          <a:xfrm>
            <a:off x="152400" y="865287"/>
            <a:ext cx="8763000" cy="5078313"/>
          </a:xfrm>
          <a:prstGeom prst="rect">
            <a:avLst/>
          </a:prstGeom>
          <a:noFill/>
        </p:spPr>
        <p:txBody>
          <a:bodyPr wrap="square" rtlCol="0">
            <a:spAutoFit/>
          </a:bodyPr>
          <a:lstStyle/>
          <a:p>
            <a:pPr algn="just"/>
            <a:r>
              <a:rPr lang="en-US" sz="3600" dirty="0">
                <a:effectLst>
                  <a:glow rad="127000">
                    <a:srgbClr val="FFFF00"/>
                  </a:glow>
                </a:effectLst>
              </a:rPr>
              <a:t>I move that, after giving reasoned consideration to the information contained in the staff report and information received during the public hearing, the Board of Adjustment approve Administrative Permit Case Number WADMIN19-0008 for Tim Carlson, having made all four required findings in accordance with Washoe County Development Code Section </a:t>
            </a:r>
            <a:r>
              <a:rPr lang="en-US" sz="3600" dirty="0" smtClean="0">
                <a:effectLst>
                  <a:glow rad="127000">
                    <a:srgbClr val="FFFF00"/>
                  </a:glow>
                </a:effectLst>
              </a:rPr>
              <a:t>110.808.25</a:t>
            </a:r>
            <a:endParaRPr lang="en-US" sz="3600" dirty="0">
              <a:effectLst>
                <a:glow rad="127000">
                  <a:srgbClr val="FFFF00"/>
                </a:glow>
              </a:effectLst>
            </a:endParaRPr>
          </a:p>
        </p:txBody>
      </p:sp>
    </p:spTree>
    <p:extLst>
      <p:ext uri="{BB962C8B-B14F-4D97-AF65-F5344CB8AC3E}">
        <p14:creationId xmlns:p14="http://schemas.microsoft.com/office/powerpoint/2010/main" val="338763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3200" y="2590800"/>
            <a:ext cx="3810000" cy="923330"/>
          </a:xfrm>
          <a:prstGeom prst="rect">
            <a:avLst/>
          </a:prstGeom>
          <a:noFill/>
        </p:spPr>
        <p:txBody>
          <a:bodyPr wrap="square" rtlCol="0">
            <a:spAutoFit/>
          </a:bodyPr>
          <a:lstStyle/>
          <a:p>
            <a:pPr algn="ctr"/>
            <a:r>
              <a:rPr lang="en-US" sz="5400" dirty="0" smtClean="0"/>
              <a:t>Questions?</a:t>
            </a:r>
            <a:endParaRPr lang="en-US" sz="5400" dirty="0"/>
          </a:p>
        </p:txBody>
      </p:sp>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office/2006/documentManagement/types"/>
    <ds:schemaRef ds:uri="http://schemas.microsoft.com/sharepoint/v3"/>
    <ds:schemaRef ds:uri="http://schemas.microsoft.com/sharepoint/v3/fields"/>
    <ds:schemaRef ds:uri="a94d8b85-37e1-4d17-8d55-8b7d207932bb"/>
    <ds:schemaRef ds:uri="http://schemas.microsoft.com/office/infopath/2007/PartnerControls"/>
    <ds:schemaRef ds:uri="http://purl.org/dc/dcmitype/"/>
    <ds:schemaRef ds:uri="http://purl.org/dc/elements/1.1/"/>
    <ds:schemaRef ds:uri="http://schemas.openxmlformats.org/package/2006/metadata/core-properties"/>
    <ds:schemaRef ds:uri="http://schemas.microsoft.com/office/2006/metadata/properties"/>
    <ds:schemaRef ds:uri="CEA9126C-A9B1-4F4A-855C-DD0F845697D2"/>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722</TotalTime>
  <Words>317</Words>
  <Application>Microsoft Office PowerPoint</Application>
  <PresentationFormat>On-screen Show (4:3)</PresentationFormat>
  <Paragraphs>42</Paragraphs>
  <Slides>14</Slides>
  <Notes>5</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PowerPoint_Template_2015</vt:lpstr>
      <vt:lpstr>PowerPoint Presentation</vt:lpstr>
      <vt:lpstr>Case Description</vt:lpstr>
      <vt:lpstr>Case History</vt:lpstr>
      <vt:lpstr>Vicinity  Map</vt:lpstr>
      <vt:lpstr>Site Plan</vt:lpstr>
      <vt:lpstr>Analysis</vt:lpstr>
      <vt:lpstr>Analysis</vt:lpstr>
      <vt:lpstr>PowerPoint Presentation</vt:lpstr>
      <vt:lpstr>Conditions of Approval</vt:lpstr>
      <vt:lpstr>PowerPoint Presentation</vt:lpstr>
      <vt:lpstr>PowerPoint Presentation</vt:lpstr>
      <vt:lpstr>Recommendation</vt:lpstr>
      <vt:lpstr>PowerPoint Presentation</vt:lpstr>
      <vt:lpstr>PowerPoint Presentation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33</cp:revision>
  <cp:lastPrinted>2014-10-07T22:54:33Z</cp:lastPrinted>
  <dcterms:created xsi:type="dcterms:W3CDTF">2015-09-25T21:46:02Z</dcterms:created>
  <dcterms:modified xsi:type="dcterms:W3CDTF">2019-06-06T17:35:42Z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